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354" r:id="rId2"/>
    <p:sldId id="355" r:id="rId3"/>
    <p:sldId id="356" r:id="rId4"/>
    <p:sldId id="369" r:id="rId5"/>
    <p:sldId id="370" r:id="rId6"/>
    <p:sldId id="358" r:id="rId7"/>
    <p:sldId id="360" r:id="rId8"/>
    <p:sldId id="362" r:id="rId9"/>
    <p:sldId id="363" r:id="rId10"/>
    <p:sldId id="364" r:id="rId11"/>
    <p:sldId id="368" r:id="rId12"/>
    <p:sldId id="365" r:id="rId13"/>
    <p:sldId id="366" r:id="rId14"/>
    <p:sldId id="367" r:id="rId15"/>
  </p:sldIdLst>
  <p:sldSz cx="9906000" cy="6858000" type="A4"/>
  <p:notesSz cx="9144000" cy="6858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332" y="-102"/>
      </p:cViewPr>
      <p:guideLst>
        <p:guide orient="horz" pos="2160"/>
        <p:guide pos="312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5179484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B647FB-182E-4F78-BAA0-7D5B9006FDA2}" type="datetimeFigureOut">
              <a:rPr lang="fr-FR" smtClean="0"/>
              <a:pPr/>
              <a:t>08/02/2015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2714625" y="514350"/>
            <a:ext cx="3714750" cy="2571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5179484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9C645D-3DC9-4C3E-A4BE-27EC58B6FCA0}" type="slidenum">
              <a:rPr lang="fr-FR" smtClean="0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826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C9AD357-FD9B-49B1-B4CA-D65187EBD7D8}" type="slidenum">
              <a:rPr lang="en-US" smtClean="0"/>
              <a:pPr/>
              <a:t>2</a:t>
            </a:fld>
            <a:endParaRPr lang="fr-FR" smtClean="0"/>
          </a:p>
        </p:txBody>
      </p:sp>
      <p:sp>
        <p:nvSpPr>
          <p:cNvPr id="2058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714625" y="514350"/>
            <a:ext cx="3716338" cy="2571750"/>
          </a:xfrm>
          <a:ln/>
        </p:spPr>
      </p:sp>
      <p:sp>
        <p:nvSpPr>
          <p:cNvPr id="2058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FR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114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96E86C9-DA53-4A27-A180-09F93E50CB81}" type="slidenum">
              <a:rPr lang="en-US" smtClean="0"/>
              <a:pPr/>
              <a:t>14</a:t>
            </a:fld>
            <a:endParaRPr lang="fr-FR" smtClean="0"/>
          </a:p>
        </p:txBody>
      </p:sp>
      <p:sp>
        <p:nvSpPr>
          <p:cNvPr id="2181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714625" y="514350"/>
            <a:ext cx="3716338" cy="2571750"/>
          </a:xfrm>
          <a:ln/>
        </p:spPr>
      </p:sp>
      <p:sp>
        <p:nvSpPr>
          <p:cNvPr id="2181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FR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850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E50E9B5-BA01-4558-8263-17CAE96C597B}" type="slidenum">
              <a:rPr lang="en-US" smtClean="0"/>
              <a:pPr/>
              <a:t>3</a:t>
            </a:fld>
            <a:endParaRPr lang="fr-FR" smtClean="0"/>
          </a:p>
        </p:txBody>
      </p:sp>
      <p:sp>
        <p:nvSpPr>
          <p:cNvPr id="2068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714625" y="514350"/>
            <a:ext cx="3716338" cy="2571750"/>
          </a:xfrm>
          <a:ln/>
        </p:spPr>
      </p:sp>
      <p:sp>
        <p:nvSpPr>
          <p:cNvPr id="2068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FR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898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31F85F8-AF69-465C-8E0B-27975B4B8A13}" type="slidenum">
              <a:rPr lang="en-US" smtClean="0"/>
              <a:pPr/>
              <a:t>6</a:t>
            </a:fld>
            <a:endParaRPr lang="fr-FR" smtClean="0"/>
          </a:p>
        </p:txBody>
      </p:sp>
      <p:sp>
        <p:nvSpPr>
          <p:cNvPr id="2088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714625" y="514350"/>
            <a:ext cx="3716338" cy="2571750"/>
          </a:xfrm>
          <a:ln/>
        </p:spPr>
      </p:sp>
      <p:sp>
        <p:nvSpPr>
          <p:cNvPr id="2089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FR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946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6B530B9-C4C1-4A18-A49F-BAC4443EABA4}" type="slidenum">
              <a:rPr lang="en-US" smtClean="0"/>
              <a:pPr/>
              <a:t>7</a:t>
            </a:fld>
            <a:endParaRPr lang="fr-FR" smtClean="0"/>
          </a:p>
        </p:txBody>
      </p:sp>
      <p:sp>
        <p:nvSpPr>
          <p:cNvPr id="2109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714625" y="514350"/>
            <a:ext cx="3716338" cy="2571750"/>
          </a:xfrm>
          <a:ln/>
        </p:spPr>
      </p:sp>
      <p:sp>
        <p:nvSpPr>
          <p:cNvPr id="2109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FR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994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86A91E8-BECA-49C5-87D2-701AB5706B92}" type="slidenum">
              <a:rPr lang="en-US" smtClean="0"/>
              <a:pPr/>
              <a:t>8</a:t>
            </a:fld>
            <a:endParaRPr lang="fr-FR" smtClean="0"/>
          </a:p>
        </p:txBody>
      </p:sp>
      <p:sp>
        <p:nvSpPr>
          <p:cNvPr id="2129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714625" y="514350"/>
            <a:ext cx="3716338" cy="2571750"/>
          </a:xfrm>
          <a:ln/>
        </p:spPr>
      </p:sp>
      <p:sp>
        <p:nvSpPr>
          <p:cNvPr id="2129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FR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018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62970D6-7F56-45CF-AC8D-E59576C5C28D}" type="slidenum">
              <a:rPr lang="en-US" smtClean="0"/>
              <a:pPr/>
              <a:t>9</a:t>
            </a:fld>
            <a:endParaRPr lang="fr-FR" smtClean="0"/>
          </a:p>
        </p:txBody>
      </p:sp>
      <p:sp>
        <p:nvSpPr>
          <p:cNvPr id="2140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714625" y="514350"/>
            <a:ext cx="3716338" cy="2571750"/>
          </a:xfrm>
          <a:ln/>
        </p:spPr>
      </p:sp>
      <p:sp>
        <p:nvSpPr>
          <p:cNvPr id="2140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FR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42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DF6E441-4F36-4A85-A8B0-27629F0C68D8}" type="slidenum">
              <a:rPr lang="en-US" smtClean="0"/>
              <a:pPr/>
              <a:t>10</a:t>
            </a:fld>
            <a:endParaRPr lang="fr-FR" smtClean="0"/>
          </a:p>
        </p:txBody>
      </p:sp>
      <p:sp>
        <p:nvSpPr>
          <p:cNvPr id="2150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714625" y="514350"/>
            <a:ext cx="3716338" cy="2571750"/>
          </a:xfrm>
          <a:ln/>
        </p:spPr>
      </p:sp>
      <p:sp>
        <p:nvSpPr>
          <p:cNvPr id="2150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FR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066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42C48B-2442-463F-A8C5-F6A39B0E1948}" type="slidenum">
              <a:rPr lang="en-US" smtClean="0"/>
              <a:pPr/>
              <a:t>12</a:t>
            </a:fld>
            <a:endParaRPr lang="fr-FR" smtClean="0"/>
          </a:p>
        </p:txBody>
      </p:sp>
      <p:sp>
        <p:nvSpPr>
          <p:cNvPr id="2160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714625" y="514350"/>
            <a:ext cx="3716338" cy="2571750"/>
          </a:xfrm>
          <a:ln/>
        </p:spPr>
      </p:sp>
      <p:sp>
        <p:nvSpPr>
          <p:cNvPr id="2160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FR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090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3DC1350-E5C4-4229-A570-CC8DB81DF5EF}" type="slidenum">
              <a:rPr lang="en-US" smtClean="0"/>
              <a:pPr/>
              <a:t>13</a:t>
            </a:fld>
            <a:endParaRPr lang="fr-FR" smtClean="0"/>
          </a:p>
        </p:txBody>
      </p:sp>
      <p:sp>
        <p:nvSpPr>
          <p:cNvPr id="2170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714625" y="514350"/>
            <a:ext cx="3716338" cy="2571750"/>
          </a:xfrm>
          <a:ln/>
        </p:spPr>
      </p:sp>
      <p:sp>
        <p:nvSpPr>
          <p:cNvPr id="2170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FR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Cliquez pour modifier le style des sous-titres du masque</a:t>
            </a:r>
            <a:endParaRPr lang="fr-BE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08/02/2015</a:t>
            </a:fld>
            <a:endParaRPr lang="fr-B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08/02/2015</a:t>
            </a:fld>
            <a:endParaRPr lang="fr-B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7181850" y="274639"/>
            <a:ext cx="2228850" cy="585152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95300" y="274639"/>
            <a:ext cx="652145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08/02/2015</a:t>
            </a:fld>
            <a:endParaRPr lang="fr-B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08/02/2015</a:t>
            </a:fld>
            <a:endParaRPr lang="fr-B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08/02/2015</a:t>
            </a:fld>
            <a:endParaRPr lang="fr-B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95300" y="1600201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5035550" y="1600201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08/02/2015</a:t>
            </a:fld>
            <a:endParaRPr lang="fr-BE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08/02/2015</a:t>
            </a:fld>
            <a:endParaRPr lang="fr-BE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08/02/2015</a:t>
            </a:fld>
            <a:endParaRPr lang="fr-BE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08/02/2015</a:t>
            </a:fld>
            <a:endParaRPr lang="fr-BE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08/02/2015</a:t>
            </a:fld>
            <a:endParaRPr lang="fr-BE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BE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08/02/2015</a:t>
            </a:fld>
            <a:endParaRPr lang="fr-BE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0082"/>
            </a:gs>
            <a:gs pos="13000">
              <a:srgbClr val="0047FF"/>
            </a:gs>
            <a:gs pos="28000">
              <a:srgbClr val="000082"/>
            </a:gs>
            <a:gs pos="42999">
              <a:srgbClr val="0047FF"/>
            </a:gs>
            <a:gs pos="58000">
              <a:srgbClr val="000082"/>
            </a:gs>
            <a:gs pos="72000">
              <a:srgbClr val="0047FF"/>
            </a:gs>
            <a:gs pos="87000">
              <a:srgbClr val="000082"/>
            </a:gs>
            <a:gs pos="100000">
              <a:srgbClr val="0047F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95300" y="1600201"/>
            <a:ext cx="89154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309A6D-C09C-4548-B29A-6CF363A7E532}" type="datetimeFigureOut">
              <a:rPr lang="fr-FR" smtClean="0"/>
              <a:pPr/>
              <a:t>08/02/2015</a:t>
            </a:fld>
            <a:endParaRPr lang="fr-B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384550" y="6356351"/>
            <a:ext cx="3136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B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7099300" y="6356351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3" name="WordArt 3"/>
          <p:cNvSpPr>
            <a:spLocks noChangeArrowheads="1" noChangeShapeType="1" noTextEdit="1"/>
          </p:cNvSpPr>
          <p:nvPr/>
        </p:nvSpPr>
        <p:spPr bwMode="auto">
          <a:xfrm>
            <a:off x="309530" y="500042"/>
            <a:ext cx="9204325" cy="5929354"/>
          </a:xfrm>
          <a:prstGeom prst="rect">
            <a:avLst/>
          </a:prstGeom>
          <a:solidFill>
            <a:schemeClr val="bg2"/>
          </a:solidFill>
        </p:spPr>
        <p:txBody>
          <a:bodyPr wrap="none" fromWordArt="1"/>
          <a:lstStyle/>
          <a:p>
            <a:pPr algn="ctr" rtl="0"/>
            <a:r>
              <a:rPr lang="fr-FR" sz="8800" b="1" kern="10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Bernard MT Condensed" pitchFamily="18" charset="0"/>
                <a:cs typeface="Arial" pitchFamily="34" charset="0"/>
              </a:rPr>
              <a:t>LES ATTEINTES </a:t>
            </a:r>
            <a:endParaRPr lang="fr-FR" sz="8800" b="1" kern="10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Bernard MT Condensed" pitchFamily="18" charset="0"/>
              <a:cs typeface="Arial" pitchFamily="34" charset="0"/>
            </a:endParaRPr>
          </a:p>
          <a:p>
            <a:pPr algn="ctr" rtl="0"/>
            <a:r>
              <a:rPr lang="fr-FR" sz="8800" b="1" kern="1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Bernard MT Condensed" pitchFamily="18" charset="0"/>
                <a:cs typeface="Arial" pitchFamily="34" charset="0"/>
              </a:rPr>
              <a:t>TRAUMATIQUES </a:t>
            </a:r>
            <a:endParaRPr lang="fr-FR" sz="8800" b="1" kern="1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Bernard MT Condensed" pitchFamily="18" charset="0"/>
              <a:cs typeface="Arial" pitchFamily="34" charset="0"/>
            </a:endParaRPr>
          </a:p>
          <a:p>
            <a:pPr algn="ctr" rtl="0"/>
            <a:r>
              <a:rPr lang="fr-FR" sz="8800" b="1" kern="10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Bernard MT Condensed" pitchFamily="18" charset="0"/>
                <a:cs typeface="Arial" pitchFamily="34" charset="0"/>
              </a:rPr>
              <a:t>DES OS </a:t>
            </a:r>
            <a:endParaRPr lang="fr-FR" sz="8800" b="1" kern="10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Bernard MT Condensed" pitchFamily="18" charset="0"/>
              <a:cs typeface="Arial" pitchFamily="34" charset="0"/>
            </a:endParaRPr>
          </a:p>
          <a:p>
            <a:pPr algn="ctr" rtl="0"/>
            <a:r>
              <a:rPr lang="fr-FR" sz="8800" b="1" kern="1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Bernard MT Condensed" pitchFamily="18" charset="0"/>
                <a:cs typeface="Arial" pitchFamily="34" charset="0"/>
              </a:rPr>
              <a:t>ET </a:t>
            </a:r>
            <a:r>
              <a:rPr lang="fr-FR" sz="8800" b="1" kern="10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Bernard MT Condensed" pitchFamily="18" charset="0"/>
                <a:cs typeface="Arial" pitchFamily="34" charset="0"/>
              </a:rPr>
              <a:t>ARTICULATIONS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43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63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1825" name="Rectangle 17"/>
          <p:cNvSpPr>
            <a:spLocks noChangeArrowheads="1"/>
          </p:cNvSpPr>
          <p:nvPr/>
        </p:nvSpPr>
        <p:spPr bwMode="auto">
          <a:xfrm>
            <a:off x="309530" y="285728"/>
            <a:ext cx="6024406" cy="646331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defRPr/>
            </a:pPr>
            <a:r>
              <a:rPr lang="fr-FR" sz="3600" b="1" dirty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Devant les lésions du dos </a:t>
            </a:r>
          </a:p>
        </p:txBody>
      </p:sp>
      <p:sp>
        <p:nvSpPr>
          <p:cNvPr id="153605" name="Rectangle 20"/>
          <p:cNvSpPr>
            <a:spLocks noChangeArrowheads="1"/>
          </p:cNvSpPr>
          <p:nvPr/>
        </p:nvSpPr>
        <p:spPr bwMode="auto">
          <a:xfrm>
            <a:off x="166654" y="1405015"/>
            <a:ext cx="9501254" cy="452431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indent="457200" rtl="0">
              <a:lnSpc>
                <a:spcPct val="100000"/>
              </a:lnSpc>
            </a:pPr>
            <a:r>
              <a:rPr lang="fr-FR" sz="36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- S'interdire toute mobilisation de la victime.</a:t>
            </a:r>
          </a:p>
          <a:p>
            <a:pPr indent="457200" rtl="0" eaLnBrk="0" hangingPunct="0">
              <a:lnSpc>
                <a:spcPct val="100000"/>
              </a:lnSpc>
            </a:pPr>
            <a:r>
              <a:rPr lang="fr-FR" sz="36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- Se placer à genou à la tête de la victime.</a:t>
            </a:r>
          </a:p>
          <a:p>
            <a:pPr indent="457200" rtl="0" eaLnBrk="0" hangingPunct="0">
              <a:lnSpc>
                <a:spcPct val="100000"/>
              </a:lnSpc>
            </a:pPr>
            <a:r>
              <a:rPr lang="fr-FR" sz="36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- Maintenir la tête de la victime avec les 2 mains placées de chaque côté jusqu'à l'arrivée des secours spécialisés.</a:t>
            </a:r>
          </a:p>
          <a:p>
            <a:pPr indent="457200" rtl="0" eaLnBrk="0" hangingPunct="0">
              <a:lnSpc>
                <a:spcPct val="100000"/>
              </a:lnSpc>
            </a:pPr>
            <a:endParaRPr lang="fr-FR" sz="36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1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18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3182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31825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318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53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1825" grpId="0" animBg="1"/>
      <p:bldP spid="15360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9" descr="fr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9531" y="3857628"/>
            <a:ext cx="9215502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1"/>
          <p:cNvSpPr>
            <a:spLocks noChangeArrowheads="1"/>
          </p:cNvSpPr>
          <p:nvPr/>
        </p:nvSpPr>
        <p:spPr bwMode="auto">
          <a:xfrm>
            <a:off x="380968" y="285728"/>
            <a:ext cx="9072626" cy="341632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indent="457200"/>
            <a:r>
              <a:rPr lang="fr-FR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- Conseiller à la victime de ne faire aucun mouvement en particulier de la tête.</a:t>
            </a:r>
          </a:p>
          <a:p>
            <a:pPr indent="457200" eaLnBrk="0" hangingPunct="0"/>
            <a:r>
              <a:rPr lang="fr-FR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- Couvrir la victime.</a:t>
            </a:r>
          </a:p>
          <a:p>
            <a:pPr indent="457200" eaLnBrk="0" hangingPunct="0"/>
            <a:r>
              <a:rPr lang="fr-FR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- Alerter les secours spécialisés.</a:t>
            </a:r>
          </a:p>
          <a:p>
            <a:pPr indent="457200" eaLnBrk="0" hangingPunct="0"/>
            <a:r>
              <a:rPr lang="fr-FR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- Surveiller la victime.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9777" name="Rectangle 17"/>
          <p:cNvSpPr>
            <a:spLocks noChangeArrowheads="1"/>
          </p:cNvSpPr>
          <p:nvPr/>
        </p:nvSpPr>
        <p:spPr bwMode="auto">
          <a:xfrm>
            <a:off x="95216" y="142852"/>
            <a:ext cx="7904728" cy="646331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lnSpc>
                <a:spcPct val="100000"/>
              </a:lnSpc>
              <a:defRPr/>
            </a:pPr>
            <a:r>
              <a:rPr lang="fr-FR" sz="3600" b="1" dirty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Devant les traumatismes crâniens </a:t>
            </a:r>
          </a:p>
        </p:txBody>
      </p:sp>
      <p:sp>
        <p:nvSpPr>
          <p:cNvPr id="629779" name="Rectangle 19"/>
          <p:cNvSpPr>
            <a:spLocks noChangeArrowheads="1"/>
          </p:cNvSpPr>
          <p:nvPr/>
        </p:nvSpPr>
        <p:spPr bwMode="auto">
          <a:xfrm>
            <a:off x="95216" y="843961"/>
            <a:ext cx="9310718" cy="584775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indent="457200">
              <a:lnSpc>
                <a:spcPct val="100000"/>
              </a:lnSpc>
              <a:tabLst>
                <a:tab pos="457200" algn="l"/>
              </a:tabLst>
              <a:defRPr/>
            </a:pPr>
            <a:r>
              <a:rPr lang="fr-FR" sz="3200" b="1" dirty="0" smtClean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Questionner </a:t>
            </a:r>
            <a:r>
              <a:rPr lang="fr-FR" sz="3200" b="1" dirty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la victime </a:t>
            </a:r>
            <a:r>
              <a:rPr lang="fr-FR" sz="3200" b="1" dirty="0" smtClean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et </a:t>
            </a:r>
            <a:r>
              <a:rPr lang="fr-FR" sz="3200" b="1" dirty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/ ou 1'entourage </a:t>
            </a:r>
          </a:p>
        </p:txBody>
      </p:sp>
      <p:sp>
        <p:nvSpPr>
          <p:cNvPr id="154630" name="Rectangle 20"/>
          <p:cNvSpPr>
            <a:spLocks noChangeArrowheads="1"/>
          </p:cNvSpPr>
          <p:nvPr/>
        </p:nvSpPr>
        <p:spPr bwMode="auto">
          <a:xfrm>
            <a:off x="350837" y="1500174"/>
            <a:ext cx="6768199" cy="2062103"/>
          </a:xfrm>
          <a:prstGeom prst="rect">
            <a:avLst/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indent="457200">
              <a:buFont typeface="Arial" pitchFamily="34" charset="0"/>
              <a:buChar char="•"/>
              <a:tabLst>
                <a:tab pos="457200" algn="l"/>
              </a:tabLst>
              <a:defRPr/>
            </a:pPr>
            <a:r>
              <a:rPr lang="fr-FR" sz="3200" b="1" dirty="0">
                <a:ln>
                  <a:solidFill>
                    <a:srgbClr val="0000FF"/>
                  </a:solidFill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Perte de connaissance.</a:t>
            </a:r>
          </a:p>
          <a:p>
            <a:pPr indent="457200">
              <a:buFont typeface="Arial" pitchFamily="34" charset="0"/>
              <a:buChar char="•"/>
              <a:tabLst>
                <a:tab pos="457200" algn="l"/>
              </a:tabLst>
              <a:defRPr/>
            </a:pPr>
            <a:r>
              <a:rPr lang="fr-FR" sz="3200" b="1" dirty="0">
                <a:ln>
                  <a:solidFill>
                    <a:srgbClr val="0000FF"/>
                  </a:solidFill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Maux de tête persistants.</a:t>
            </a:r>
          </a:p>
          <a:p>
            <a:pPr indent="457200">
              <a:buFont typeface="Arial" pitchFamily="34" charset="0"/>
              <a:buChar char="•"/>
              <a:tabLst>
                <a:tab pos="457200" algn="l"/>
              </a:tabLst>
              <a:defRPr/>
            </a:pPr>
            <a:r>
              <a:rPr lang="fr-FR" sz="3200" b="1" dirty="0">
                <a:ln>
                  <a:solidFill>
                    <a:srgbClr val="0000FF"/>
                  </a:solidFill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Vomissements.</a:t>
            </a:r>
          </a:p>
          <a:p>
            <a:pPr indent="457200">
              <a:buFont typeface="Arial" pitchFamily="34" charset="0"/>
              <a:buChar char="•"/>
              <a:tabLst>
                <a:tab pos="457200" algn="l"/>
              </a:tabLst>
              <a:defRPr/>
            </a:pPr>
            <a:r>
              <a:rPr lang="fr-FR" sz="3200" b="1" dirty="0">
                <a:ln>
                  <a:solidFill>
                    <a:srgbClr val="0000FF"/>
                  </a:solidFill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Troubles du comportement.</a:t>
            </a:r>
          </a:p>
        </p:txBody>
      </p:sp>
      <p:sp>
        <p:nvSpPr>
          <p:cNvPr id="629781" name="Rectangle 21"/>
          <p:cNvSpPr>
            <a:spLocks noChangeArrowheads="1"/>
          </p:cNvSpPr>
          <p:nvPr/>
        </p:nvSpPr>
        <p:spPr bwMode="auto">
          <a:xfrm>
            <a:off x="166654" y="3643314"/>
            <a:ext cx="4729180" cy="584775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indent="457200">
              <a:tabLst>
                <a:tab pos="457200" algn="l"/>
              </a:tabLst>
              <a:defRPr/>
            </a:pPr>
            <a:r>
              <a:rPr lang="fr-FR" sz="3200" b="1" dirty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Observer la victime </a:t>
            </a:r>
          </a:p>
        </p:txBody>
      </p:sp>
      <p:sp>
        <p:nvSpPr>
          <p:cNvPr id="154632" name="Rectangle 22"/>
          <p:cNvSpPr>
            <a:spLocks noChangeArrowheads="1"/>
          </p:cNvSpPr>
          <p:nvPr/>
        </p:nvSpPr>
        <p:spPr bwMode="auto">
          <a:xfrm>
            <a:off x="243111" y="4286256"/>
            <a:ext cx="9662889" cy="2554545"/>
          </a:xfrm>
          <a:prstGeom prst="rect">
            <a:avLst/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indent="457200">
              <a:buFont typeface="Arial" pitchFamily="34" charset="0"/>
              <a:buChar char="•"/>
              <a:tabLst>
                <a:tab pos="457200" algn="l"/>
              </a:tabLst>
              <a:defRPr/>
            </a:pPr>
            <a:r>
              <a:rPr lang="fr-FR" sz="3200" b="1" dirty="0">
                <a:ln>
                  <a:solidFill>
                    <a:srgbClr val="0000FF"/>
                  </a:solidFill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- Saignement du nez, de l'oreille ou de la bouche.</a:t>
            </a:r>
          </a:p>
          <a:p>
            <a:pPr indent="457200">
              <a:buFont typeface="Arial" pitchFamily="34" charset="0"/>
              <a:buChar char="•"/>
              <a:tabLst>
                <a:tab pos="457200" algn="l"/>
              </a:tabLst>
              <a:defRPr/>
            </a:pPr>
            <a:r>
              <a:rPr lang="fr-FR" sz="3200" b="1" dirty="0">
                <a:ln>
                  <a:solidFill>
                    <a:srgbClr val="0000FF"/>
                  </a:solidFill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- Plaie du cuir chevelu.</a:t>
            </a:r>
          </a:p>
          <a:p>
            <a:pPr indent="457200">
              <a:buFont typeface="Arial" pitchFamily="34" charset="0"/>
              <a:buChar char="•"/>
              <a:tabLst>
                <a:tab pos="457200" algn="l"/>
              </a:tabLst>
              <a:defRPr/>
            </a:pPr>
            <a:r>
              <a:rPr lang="fr-FR" sz="3200" b="1" dirty="0">
                <a:ln>
                  <a:solidFill>
                    <a:srgbClr val="0000FF"/>
                  </a:solidFill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- Enfoncement du crâne.</a:t>
            </a:r>
          </a:p>
          <a:p>
            <a:pPr indent="457200">
              <a:buFont typeface="Arial" pitchFamily="34" charset="0"/>
              <a:buChar char="•"/>
              <a:tabLst>
                <a:tab pos="457200" algn="l"/>
              </a:tabLst>
              <a:defRPr/>
            </a:pPr>
            <a:r>
              <a:rPr lang="fr-FR" sz="3200" b="1" dirty="0">
                <a:ln>
                  <a:solidFill>
                    <a:srgbClr val="0000FF"/>
                  </a:solidFill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- Troubles du comportement.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9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97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29777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29777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297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9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297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297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546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546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9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297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297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546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546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9777" grpId="0" animBg="1"/>
      <p:bldP spid="629779" grpId="0" animBg="1"/>
      <p:bldP spid="154630" grpId="0" animBg="1"/>
      <p:bldP spid="629781" grpId="0" animBg="1"/>
      <p:bldP spid="15463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7729" name="Rectangle 17"/>
          <p:cNvSpPr>
            <a:spLocks noChangeArrowheads="1"/>
          </p:cNvSpPr>
          <p:nvPr/>
        </p:nvSpPr>
        <p:spPr bwMode="auto">
          <a:xfrm>
            <a:off x="309530" y="214290"/>
            <a:ext cx="4035079" cy="584775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indent="457200">
              <a:lnSpc>
                <a:spcPct val="100000"/>
              </a:lnSpc>
              <a:tabLst>
                <a:tab pos="457200" algn="l"/>
              </a:tabLst>
              <a:defRPr/>
            </a:pPr>
            <a:r>
              <a:rPr lang="fr-FR" sz="3200" b="1" dirty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Conduite à tenir </a:t>
            </a:r>
          </a:p>
        </p:txBody>
      </p:sp>
      <p:sp>
        <p:nvSpPr>
          <p:cNvPr id="155652" name="Rectangle 18"/>
          <p:cNvSpPr>
            <a:spLocks noChangeArrowheads="1"/>
          </p:cNvSpPr>
          <p:nvPr/>
        </p:nvSpPr>
        <p:spPr bwMode="auto">
          <a:xfrm>
            <a:off x="95216" y="928670"/>
            <a:ext cx="9810784" cy="3046988"/>
          </a:xfrm>
          <a:prstGeom prst="rect">
            <a:avLst/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indent="457200">
              <a:buFont typeface="Arial" pitchFamily="34" charset="0"/>
              <a:buChar char="•"/>
              <a:tabLst>
                <a:tab pos="457200" algn="l"/>
              </a:tabLst>
              <a:defRPr/>
            </a:pPr>
            <a:r>
              <a:rPr lang="fr-FR" sz="3200" b="1" dirty="0">
                <a:ln>
                  <a:solidFill>
                    <a:srgbClr val="0000FF"/>
                  </a:solidFill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- Installer la victime en PLS si perte de </a:t>
            </a:r>
            <a:endParaRPr lang="fr-FR" sz="3200" b="1" dirty="0" smtClean="0">
              <a:ln>
                <a:solidFill>
                  <a:srgbClr val="0000FF"/>
                </a:solidFill>
              </a:ln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indent="457200">
              <a:tabLst>
                <a:tab pos="457200" algn="l"/>
              </a:tabLst>
              <a:defRPr/>
            </a:pPr>
            <a:r>
              <a:rPr lang="fr-FR" sz="3200" b="1" dirty="0" smtClean="0">
                <a:ln>
                  <a:solidFill>
                    <a:srgbClr val="0000FF"/>
                  </a:solidFill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 connaissance</a:t>
            </a:r>
            <a:r>
              <a:rPr lang="fr-FR" sz="3200" b="1" dirty="0">
                <a:ln>
                  <a:solidFill>
                    <a:srgbClr val="0000FF"/>
                  </a:solidFill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.</a:t>
            </a:r>
          </a:p>
          <a:p>
            <a:pPr indent="457200">
              <a:buFont typeface="Arial" pitchFamily="34" charset="0"/>
              <a:buChar char="•"/>
              <a:tabLst>
                <a:tab pos="457200" algn="l"/>
              </a:tabLst>
              <a:defRPr/>
            </a:pPr>
            <a:r>
              <a:rPr lang="fr-FR" sz="3200" b="1" dirty="0">
                <a:ln>
                  <a:solidFill>
                    <a:srgbClr val="0000FF"/>
                  </a:solidFill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- Emballer une éventuelle plaie.</a:t>
            </a:r>
          </a:p>
          <a:p>
            <a:pPr indent="457200">
              <a:buFont typeface="Arial" pitchFamily="34" charset="0"/>
              <a:buChar char="•"/>
              <a:tabLst>
                <a:tab pos="457200" algn="l"/>
              </a:tabLst>
              <a:defRPr/>
            </a:pPr>
            <a:r>
              <a:rPr lang="fr-FR" sz="3200" b="1" dirty="0">
                <a:ln>
                  <a:solidFill>
                    <a:srgbClr val="0000FF"/>
                  </a:solidFill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- Couvrir la victime,</a:t>
            </a:r>
          </a:p>
          <a:p>
            <a:pPr indent="457200">
              <a:buFont typeface="Arial" pitchFamily="34" charset="0"/>
              <a:buChar char="•"/>
              <a:tabLst>
                <a:tab pos="457200" algn="l"/>
              </a:tabLst>
              <a:defRPr/>
            </a:pPr>
            <a:r>
              <a:rPr lang="fr-FR" sz="3200" b="1" dirty="0">
                <a:ln>
                  <a:solidFill>
                    <a:srgbClr val="0000FF"/>
                  </a:solidFill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- Alerter les secours spécialisés.</a:t>
            </a:r>
          </a:p>
          <a:p>
            <a:pPr indent="457200">
              <a:buFont typeface="Arial" pitchFamily="34" charset="0"/>
              <a:buChar char="•"/>
              <a:tabLst>
                <a:tab pos="457200" algn="l"/>
              </a:tabLst>
              <a:defRPr/>
            </a:pPr>
            <a:r>
              <a:rPr lang="fr-FR" sz="3200" b="1" dirty="0">
                <a:ln>
                  <a:solidFill>
                    <a:srgbClr val="0000FF"/>
                  </a:solidFill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- Surveiller la victime.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7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77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27729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27729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277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55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7729" grpId="0" animBg="1"/>
      <p:bldP spid="15565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5681" name="Rectangle 17"/>
          <p:cNvSpPr>
            <a:spLocks noChangeArrowheads="1"/>
          </p:cNvSpPr>
          <p:nvPr/>
        </p:nvSpPr>
        <p:spPr bwMode="auto">
          <a:xfrm>
            <a:off x="2214884" y="71414"/>
            <a:ext cx="5881388" cy="646331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indent="457200">
              <a:tabLst>
                <a:tab pos="457200" algn="l"/>
              </a:tabLst>
              <a:defRPr/>
            </a:pPr>
            <a:r>
              <a:rPr lang="fr-FR" sz="3600" b="1" dirty="0">
                <a:ln>
                  <a:solidFill>
                    <a:schemeClr val="tx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RÈGLES GÉNÉRALES </a:t>
            </a:r>
          </a:p>
        </p:txBody>
      </p:sp>
      <p:sp>
        <p:nvSpPr>
          <p:cNvPr id="625682" name="Rectangle 18"/>
          <p:cNvSpPr>
            <a:spLocks noChangeArrowheads="1"/>
          </p:cNvSpPr>
          <p:nvPr/>
        </p:nvSpPr>
        <p:spPr bwMode="auto">
          <a:xfrm>
            <a:off x="783834" y="857232"/>
            <a:ext cx="8384008" cy="1077218"/>
          </a:xfrm>
          <a:prstGeom prst="rect">
            <a:avLst/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indent="457200" algn="ctr">
              <a:lnSpc>
                <a:spcPct val="100000"/>
              </a:lnSpc>
              <a:tabLst>
                <a:tab pos="457200" algn="l"/>
              </a:tabLst>
              <a:defRPr/>
            </a:pPr>
            <a:r>
              <a:rPr lang="fr-FR" sz="3200" b="1" dirty="0">
                <a:ln>
                  <a:solidFill>
                    <a:srgbClr val="0000FF"/>
                  </a:solidFill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Devant toute lésion traumatique du squelette, </a:t>
            </a:r>
            <a:r>
              <a:rPr lang="fr-FR" sz="3200" b="1" dirty="0" smtClean="0">
                <a:ln>
                  <a:solidFill>
                    <a:srgbClr val="0000FF"/>
                  </a:solidFill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le </a:t>
            </a:r>
            <a:r>
              <a:rPr lang="fr-FR" sz="3200" b="1" dirty="0">
                <a:ln>
                  <a:solidFill>
                    <a:srgbClr val="0000FF"/>
                  </a:solidFill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secouriste doit </a:t>
            </a:r>
          </a:p>
        </p:txBody>
      </p:sp>
      <p:sp>
        <p:nvSpPr>
          <p:cNvPr id="156677" name="Rectangle 19"/>
          <p:cNvSpPr>
            <a:spLocks noChangeArrowheads="1"/>
          </p:cNvSpPr>
          <p:nvPr/>
        </p:nvSpPr>
        <p:spPr bwMode="auto">
          <a:xfrm>
            <a:off x="309530" y="2214554"/>
            <a:ext cx="9596471" cy="4031873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indent="457200">
              <a:tabLst>
                <a:tab pos="457200" algn="l"/>
              </a:tabLst>
              <a:defRPr/>
            </a:pPr>
            <a:r>
              <a:rPr lang="fr-FR" sz="3200" b="1" dirty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- Interdire tout mouvement  de la victime.</a:t>
            </a:r>
          </a:p>
          <a:p>
            <a:pPr indent="457200">
              <a:tabLst>
                <a:tab pos="457200" algn="l"/>
              </a:tabLst>
              <a:defRPr/>
            </a:pPr>
            <a:r>
              <a:rPr lang="fr-FR" sz="3200" b="1" dirty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	- Éviter les manipulations de la victime.</a:t>
            </a:r>
          </a:p>
          <a:p>
            <a:pPr indent="457200">
              <a:tabLst>
                <a:tab pos="457200" algn="l"/>
              </a:tabLst>
              <a:defRPr/>
            </a:pPr>
            <a:r>
              <a:rPr lang="fr-FR" sz="3200" b="1" dirty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	- Empêcher </a:t>
            </a:r>
            <a:r>
              <a:rPr lang="fr-FR" sz="3200" b="1" dirty="0" err="1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Ie</a:t>
            </a:r>
            <a:r>
              <a:rPr lang="fr-FR" sz="3200" b="1" dirty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transport avant l'immobilisation.</a:t>
            </a:r>
          </a:p>
          <a:p>
            <a:pPr indent="457200">
              <a:tabLst>
                <a:tab pos="457200" algn="l"/>
              </a:tabLst>
              <a:defRPr/>
            </a:pPr>
            <a:r>
              <a:rPr lang="fr-FR" sz="3200" b="1" dirty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	- Emballer une plaie éventuelle.</a:t>
            </a:r>
          </a:p>
          <a:p>
            <a:pPr indent="457200">
              <a:tabLst>
                <a:tab pos="457200" algn="l"/>
              </a:tabLst>
              <a:defRPr/>
            </a:pPr>
            <a:r>
              <a:rPr lang="fr-FR" sz="3200" b="1" dirty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	- Couvrir la victime.</a:t>
            </a:r>
          </a:p>
          <a:p>
            <a:pPr indent="457200">
              <a:tabLst>
                <a:tab pos="457200" algn="l"/>
              </a:tabLst>
              <a:defRPr/>
            </a:pPr>
            <a:r>
              <a:rPr lang="fr-FR" sz="3200" b="1" dirty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	- Alerter Ies secours spécialisés,</a:t>
            </a:r>
          </a:p>
          <a:p>
            <a:pPr indent="457200">
              <a:tabLst>
                <a:tab pos="457200" algn="l"/>
              </a:tabLst>
              <a:defRPr/>
            </a:pPr>
            <a:r>
              <a:rPr lang="fr-FR" sz="3200" b="1" dirty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	- Surveiller la victime.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5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56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25681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25681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256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5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256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256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256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56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5681" grpId="0" animBg="1"/>
      <p:bldP spid="625682" grpId="0" animBg="1"/>
      <p:bldP spid="15667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5991" name="Rectangle 23"/>
          <p:cNvSpPr>
            <a:spLocks noChangeArrowheads="1"/>
          </p:cNvSpPr>
          <p:nvPr/>
        </p:nvSpPr>
        <p:spPr bwMode="auto">
          <a:xfrm>
            <a:off x="166654" y="214290"/>
            <a:ext cx="3100529" cy="646331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rtl="0">
              <a:lnSpc>
                <a:spcPct val="100000"/>
              </a:lnSpc>
              <a:defRPr/>
            </a:pPr>
            <a:r>
              <a:rPr lang="fr-FR" sz="3600" b="1" dirty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OBJECTIFS </a:t>
            </a:r>
          </a:p>
        </p:txBody>
      </p:sp>
      <p:sp>
        <p:nvSpPr>
          <p:cNvPr id="144388" name="Rectangle 24"/>
          <p:cNvSpPr>
            <a:spLocks noChangeArrowheads="1"/>
          </p:cNvSpPr>
          <p:nvPr/>
        </p:nvSpPr>
        <p:spPr bwMode="auto">
          <a:xfrm>
            <a:off x="166654" y="1214422"/>
            <a:ext cx="9482931" cy="341632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rtl="0"/>
            <a:r>
              <a:rPr lang="fr-FR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- Suspecter l'atteinte des os, des articulations, ou des ligaments devant tout traumatisme.</a:t>
            </a:r>
          </a:p>
          <a:p>
            <a:pPr rtl="0"/>
            <a:r>
              <a:rPr lang="fr-FR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- Assurer la prise en charge d'une victime présentant une lésion traumatique du squelette.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9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95991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95991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959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443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4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44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5991" grpId="0" animBg="1"/>
      <p:bldP spid="14438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7" name="Rectangle 17"/>
          <p:cNvSpPr>
            <a:spLocks noChangeArrowheads="1"/>
          </p:cNvSpPr>
          <p:nvPr/>
        </p:nvSpPr>
        <p:spPr bwMode="auto">
          <a:xfrm>
            <a:off x="150224" y="68025"/>
            <a:ext cx="3802644" cy="646331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defRPr/>
            </a:pPr>
            <a:r>
              <a:rPr lang="fr-FR" sz="3600" b="1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DÉFINITIONS </a:t>
            </a:r>
          </a:p>
        </p:txBody>
      </p:sp>
      <p:sp>
        <p:nvSpPr>
          <p:cNvPr id="614418" name="Rectangle 18"/>
          <p:cNvSpPr>
            <a:spLocks noChangeArrowheads="1"/>
          </p:cNvSpPr>
          <p:nvPr/>
        </p:nvSpPr>
        <p:spPr bwMode="auto">
          <a:xfrm>
            <a:off x="238092" y="1071546"/>
            <a:ext cx="2828018" cy="646331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rtl="0">
              <a:lnSpc>
                <a:spcPct val="100000"/>
              </a:lnSpc>
              <a:defRPr/>
            </a:pPr>
            <a:r>
              <a:rPr lang="fr-FR" sz="3600" b="1">
                <a:ln>
                  <a:solidFill>
                    <a:schemeClr val="tx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FRACTURE </a:t>
            </a:r>
          </a:p>
        </p:txBody>
      </p:sp>
      <p:sp>
        <p:nvSpPr>
          <p:cNvPr id="614419" name="Rectangle 19"/>
          <p:cNvSpPr>
            <a:spLocks noChangeArrowheads="1"/>
          </p:cNvSpPr>
          <p:nvPr/>
        </p:nvSpPr>
        <p:spPr bwMode="auto">
          <a:xfrm>
            <a:off x="3667116" y="1071546"/>
            <a:ext cx="6050054" cy="646331"/>
          </a:xfrm>
          <a:prstGeom prst="rect">
            <a:avLst/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rtl="0">
              <a:lnSpc>
                <a:spcPct val="100000"/>
              </a:lnSpc>
              <a:defRPr/>
            </a:pPr>
            <a:r>
              <a:rPr lang="fr-FR" sz="3600" b="1" dirty="0">
                <a:ln>
                  <a:solidFill>
                    <a:srgbClr val="0000FF"/>
                  </a:solidFill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c'est une cassure de l'os </a:t>
            </a:r>
          </a:p>
        </p:txBody>
      </p:sp>
      <p:sp>
        <p:nvSpPr>
          <p:cNvPr id="614420" name="Rectangle 20"/>
          <p:cNvSpPr>
            <a:spLocks noChangeArrowheads="1"/>
          </p:cNvSpPr>
          <p:nvPr/>
        </p:nvSpPr>
        <p:spPr bwMode="auto">
          <a:xfrm>
            <a:off x="166654" y="2643182"/>
            <a:ext cx="2967479" cy="646331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defRPr/>
            </a:pPr>
            <a:r>
              <a:rPr lang="fr-FR" sz="3600" b="1" dirty="0">
                <a:ln>
                  <a:solidFill>
                    <a:schemeClr val="tx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LUXATION </a:t>
            </a:r>
          </a:p>
        </p:txBody>
      </p:sp>
      <p:sp>
        <p:nvSpPr>
          <p:cNvPr id="614421" name="Rectangle 21"/>
          <p:cNvSpPr>
            <a:spLocks noChangeArrowheads="1"/>
          </p:cNvSpPr>
          <p:nvPr/>
        </p:nvSpPr>
        <p:spPr bwMode="auto">
          <a:xfrm>
            <a:off x="4024306" y="2428868"/>
            <a:ext cx="5214974" cy="1200329"/>
          </a:xfrm>
          <a:prstGeom prst="rect">
            <a:avLst/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>
              <a:defRPr/>
            </a:pPr>
            <a:r>
              <a:rPr lang="fr-FR" sz="3600" b="1" dirty="0">
                <a:ln>
                  <a:solidFill>
                    <a:srgbClr val="0000FF"/>
                  </a:solidFill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c'est un déboîtement </a:t>
            </a:r>
            <a:endParaRPr lang="fr-FR" sz="3600" b="1" dirty="0" smtClean="0">
              <a:ln>
                <a:solidFill>
                  <a:srgbClr val="0000FF"/>
                </a:solidFill>
              </a:ln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>
              <a:defRPr/>
            </a:pPr>
            <a:r>
              <a:rPr lang="fr-FR" sz="3600" b="1" dirty="0" smtClean="0">
                <a:ln>
                  <a:solidFill>
                    <a:srgbClr val="0000FF"/>
                  </a:solidFill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de l'articulation </a:t>
            </a:r>
            <a:endParaRPr lang="fr-FR" sz="3600" b="1" dirty="0">
              <a:ln>
                <a:solidFill>
                  <a:srgbClr val="0000FF"/>
                </a:solidFill>
              </a:ln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614422" name="Rectangle 22"/>
          <p:cNvSpPr>
            <a:spLocks noChangeArrowheads="1"/>
          </p:cNvSpPr>
          <p:nvPr/>
        </p:nvSpPr>
        <p:spPr bwMode="auto">
          <a:xfrm>
            <a:off x="166654" y="5068685"/>
            <a:ext cx="2642070" cy="646331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lnSpc>
                <a:spcPct val="100000"/>
              </a:lnSpc>
              <a:defRPr/>
            </a:pPr>
            <a:r>
              <a:rPr lang="fr-FR" sz="3600" b="1" dirty="0">
                <a:ln>
                  <a:solidFill>
                    <a:schemeClr val="tx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ENTORSE </a:t>
            </a:r>
          </a:p>
        </p:txBody>
      </p:sp>
      <p:sp>
        <p:nvSpPr>
          <p:cNvPr id="145417" name="Rectangle 23"/>
          <p:cNvSpPr>
            <a:spLocks noChangeArrowheads="1"/>
          </p:cNvSpPr>
          <p:nvPr/>
        </p:nvSpPr>
        <p:spPr bwMode="auto">
          <a:xfrm>
            <a:off x="3238487" y="4192510"/>
            <a:ext cx="6574643" cy="2308324"/>
          </a:xfrm>
          <a:prstGeom prst="rect">
            <a:avLst/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>
              <a:lnSpc>
                <a:spcPct val="100000"/>
              </a:lnSpc>
              <a:defRPr/>
            </a:pPr>
            <a:r>
              <a:rPr lang="fr-FR" sz="3600" b="1" dirty="0">
                <a:ln>
                  <a:solidFill>
                    <a:srgbClr val="0000FF"/>
                  </a:solidFill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c'est un étirement, ou une déchirure des ligaments, qui maintiennent en place l'articulation.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14417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14417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144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144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144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144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144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144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144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144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144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144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144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454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454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17" grpId="0" animBg="1"/>
      <p:bldP spid="614418" grpId="0" animBg="1"/>
      <p:bldP spid="614419" grpId="0" animBg="1"/>
      <p:bldP spid="614420" grpId="0" animBg="1"/>
      <p:bldP spid="614421" grpId="0" animBg="1"/>
      <p:bldP spid="614422" grpId="0" animBg="1"/>
      <p:bldP spid="14541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8" descr="fr1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4568" y="545379"/>
            <a:ext cx="8136904" cy="56919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7" descr="fr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48544" y="620688"/>
            <a:ext cx="8064895" cy="56886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0321" name="Rectangle 17"/>
          <p:cNvSpPr>
            <a:spLocks noChangeArrowheads="1"/>
          </p:cNvSpPr>
          <p:nvPr/>
        </p:nvSpPr>
        <p:spPr bwMode="auto">
          <a:xfrm>
            <a:off x="95216" y="142852"/>
            <a:ext cx="2255746" cy="646331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lnSpc>
                <a:spcPct val="100000"/>
              </a:lnSpc>
              <a:defRPr/>
            </a:pPr>
            <a:r>
              <a:rPr lang="fr-FR" sz="3600" b="1" dirty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SIGNES </a:t>
            </a:r>
          </a:p>
        </p:txBody>
      </p:sp>
      <p:sp>
        <p:nvSpPr>
          <p:cNvPr id="147460" name="Rectangle 19"/>
          <p:cNvSpPr>
            <a:spLocks noChangeArrowheads="1"/>
          </p:cNvSpPr>
          <p:nvPr/>
        </p:nvSpPr>
        <p:spPr bwMode="auto">
          <a:xfrm>
            <a:off x="166654" y="1000108"/>
            <a:ext cx="9144064" cy="3970318"/>
          </a:xfrm>
          <a:prstGeom prst="rect">
            <a:avLst/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indent="457200" rtl="0">
              <a:lnSpc>
                <a:spcPct val="100000"/>
              </a:lnSpc>
            </a:pPr>
            <a:r>
              <a:rPr lang="fr-FR" sz="3600" b="1" dirty="0">
                <a:ln>
                  <a:solidFill>
                    <a:srgbClr val="0000FF"/>
                  </a:solidFill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- Douleur violente.</a:t>
            </a:r>
          </a:p>
          <a:p>
            <a:pPr indent="457200" rtl="0" eaLnBrk="0" hangingPunct="0">
              <a:lnSpc>
                <a:spcPct val="100000"/>
              </a:lnSpc>
            </a:pPr>
            <a:r>
              <a:rPr lang="fr-FR" sz="3600" b="1" dirty="0">
                <a:ln>
                  <a:solidFill>
                    <a:srgbClr val="0000FF"/>
                  </a:solidFill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- Gonflement du membre </a:t>
            </a:r>
            <a:r>
              <a:rPr lang="fr-FR" sz="3600" b="1" dirty="0" smtClean="0">
                <a:ln>
                  <a:solidFill>
                    <a:srgbClr val="0000FF"/>
                  </a:solidFill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(Œdème).</a:t>
            </a:r>
            <a:endParaRPr lang="fr-FR" sz="3600" b="1" dirty="0">
              <a:ln>
                <a:solidFill>
                  <a:srgbClr val="0000FF"/>
                </a:solidFill>
              </a:ln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indent="457200" rtl="0" eaLnBrk="0" hangingPunct="0">
              <a:lnSpc>
                <a:spcPct val="100000"/>
              </a:lnSpc>
            </a:pPr>
            <a:r>
              <a:rPr lang="fr-FR" sz="3600" b="1" dirty="0">
                <a:ln>
                  <a:solidFill>
                    <a:srgbClr val="0000FF"/>
                  </a:solidFill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- Difficulté de bouger l</a:t>
            </a:r>
            <a:r>
              <a:rPr lang="fr-FR" sz="3600" b="1" dirty="0" smtClean="0">
                <a:ln>
                  <a:solidFill>
                    <a:srgbClr val="0000FF"/>
                  </a:solidFill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e </a:t>
            </a:r>
            <a:r>
              <a:rPr lang="fr-FR" sz="3600" b="1" dirty="0">
                <a:ln>
                  <a:solidFill>
                    <a:srgbClr val="0000FF"/>
                  </a:solidFill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membre(Impotence fonctionnel).</a:t>
            </a:r>
          </a:p>
          <a:p>
            <a:pPr indent="457200" rtl="0" eaLnBrk="0" hangingPunct="0">
              <a:lnSpc>
                <a:spcPct val="100000"/>
              </a:lnSpc>
            </a:pPr>
            <a:r>
              <a:rPr lang="fr-FR" sz="3600" b="1" dirty="0">
                <a:ln>
                  <a:solidFill>
                    <a:srgbClr val="0000FF"/>
                  </a:solidFill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- Déformation du membre atteint.</a:t>
            </a:r>
          </a:p>
          <a:p>
            <a:pPr indent="457200" rtl="0" eaLnBrk="0" hangingPunct="0">
              <a:lnSpc>
                <a:spcPct val="100000"/>
              </a:lnSpc>
            </a:pPr>
            <a:r>
              <a:rPr lang="fr-FR" sz="3600" b="1" dirty="0">
                <a:ln>
                  <a:solidFill>
                    <a:srgbClr val="0000FF"/>
                  </a:solidFill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- Raccourcissement du membre. </a:t>
            </a:r>
          </a:p>
          <a:p>
            <a:pPr indent="457200" rtl="0" eaLnBrk="0" hangingPunct="0">
              <a:lnSpc>
                <a:spcPct val="100000"/>
              </a:lnSpc>
            </a:pPr>
            <a:endParaRPr lang="fr-FR" sz="3600" b="1" dirty="0">
              <a:ln>
                <a:solidFill>
                  <a:srgbClr val="0000FF"/>
                </a:solidFill>
              </a:ln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147461" name="Rectangle 20"/>
          <p:cNvSpPr>
            <a:spLocks noChangeArrowheads="1"/>
          </p:cNvSpPr>
          <p:nvPr/>
        </p:nvSpPr>
        <p:spPr bwMode="auto">
          <a:xfrm>
            <a:off x="1" y="3359152"/>
            <a:ext cx="18473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rtl="0">
              <a:lnSpc>
                <a:spcPct val="100000"/>
              </a:lnSpc>
            </a:pPr>
            <a:endParaRPr lang="fr-FR" sz="2400">
              <a:solidFill>
                <a:schemeClr val="tx1"/>
              </a:solidFill>
              <a:effectLst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0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03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10321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10321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103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47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0321" grpId="0" animBg="1"/>
      <p:bldP spid="14746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0017" name="Rectangle 17"/>
          <p:cNvSpPr>
            <a:spLocks noChangeArrowheads="1"/>
          </p:cNvSpPr>
          <p:nvPr/>
        </p:nvSpPr>
        <p:spPr bwMode="auto">
          <a:xfrm>
            <a:off x="166654" y="214290"/>
            <a:ext cx="9257663" cy="646331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defRPr/>
            </a:pPr>
            <a:r>
              <a:rPr lang="fr-FR" sz="3600" b="1" dirty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Devant </a:t>
            </a:r>
            <a:r>
              <a:rPr lang="fr-FR" sz="3600" b="1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les </a:t>
            </a:r>
            <a:r>
              <a:rPr lang="fr-FR" sz="3600" b="1" dirty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lésions du membre supérieur </a:t>
            </a:r>
          </a:p>
        </p:txBody>
      </p:sp>
      <p:sp>
        <p:nvSpPr>
          <p:cNvPr id="640019" name="Rectangle 19"/>
          <p:cNvSpPr>
            <a:spLocks noChangeArrowheads="1"/>
          </p:cNvSpPr>
          <p:nvPr/>
        </p:nvSpPr>
        <p:spPr bwMode="auto">
          <a:xfrm>
            <a:off x="166654" y="1211033"/>
            <a:ext cx="5939446" cy="646331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defRPr/>
            </a:pPr>
            <a:r>
              <a:rPr lang="fr-FR" sz="3600" b="1" dirty="0" smtClean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immobilisation </a:t>
            </a:r>
            <a:r>
              <a:rPr lang="fr-FR" sz="3600" b="1" dirty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improvisée </a:t>
            </a:r>
          </a:p>
        </p:txBody>
      </p:sp>
      <p:sp>
        <p:nvSpPr>
          <p:cNvPr id="27" name="Rectangle 17"/>
          <p:cNvSpPr>
            <a:spLocks noChangeArrowheads="1"/>
          </p:cNvSpPr>
          <p:nvPr/>
        </p:nvSpPr>
        <p:spPr bwMode="auto">
          <a:xfrm>
            <a:off x="166654" y="3157365"/>
            <a:ext cx="4246675" cy="1200329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lnSpc>
                <a:spcPct val="100000"/>
              </a:lnSpc>
              <a:defRPr/>
            </a:pPr>
            <a:r>
              <a:rPr lang="fr-FR" sz="3600" b="1" dirty="0" smtClean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immobilisation </a:t>
            </a:r>
          </a:p>
          <a:p>
            <a:pPr>
              <a:lnSpc>
                <a:spcPct val="100000"/>
              </a:lnSpc>
              <a:defRPr/>
            </a:pPr>
            <a:r>
              <a:rPr lang="fr-FR" sz="3600" b="1" dirty="0" smtClean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avec </a:t>
            </a:r>
            <a:r>
              <a:rPr lang="fr-FR" sz="3600" b="1" dirty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une écharpe </a:t>
            </a:r>
          </a:p>
        </p:txBody>
      </p:sp>
      <p:pic>
        <p:nvPicPr>
          <p:cNvPr id="28" name="Picture 20" descr="fr4"/>
          <p:cNvPicPr preferRelativeResize="0"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53000" y="4357694"/>
            <a:ext cx="4643470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" name="Picture 23" descr="fr3"/>
          <p:cNvPicPr preferRelativeResize="0">
            <a:picLocks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53000" y="2071678"/>
            <a:ext cx="4643470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00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00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40017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40017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400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0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400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400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0017" grpId="0" animBg="1"/>
      <p:bldP spid="640019" grpId="0" animBg="1"/>
      <p:bldP spid="2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5921" name="Rectangle 17"/>
          <p:cNvSpPr>
            <a:spLocks noChangeArrowheads="1"/>
          </p:cNvSpPr>
          <p:nvPr/>
        </p:nvSpPr>
        <p:spPr bwMode="auto">
          <a:xfrm>
            <a:off x="452406" y="357166"/>
            <a:ext cx="3796232" cy="646331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lnSpc>
                <a:spcPct val="100000"/>
              </a:lnSpc>
              <a:defRPr/>
            </a:pPr>
            <a:r>
              <a:rPr lang="fr-FR" sz="3600" b="1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Contre écharpe </a:t>
            </a:r>
          </a:p>
        </p:txBody>
      </p:sp>
      <p:pic>
        <p:nvPicPr>
          <p:cNvPr id="151558" name="Picture 20" descr="fr5"/>
          <p:cNvPicPr preferRelativeResize="0"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6654" y="1357298"/>
            <a:ext cx="9001188" cy="47879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9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35921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35921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359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51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592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3873" name="Rectangle 17"/>
          <p:cNvSpPr>
            <a:spLocks noChangeArrowheads="1"/>
          </p:cNvSpPr>
          <p:nvPr/>
        </p:nvSpPr>
        <p:spPr bwMode="auto">
          <a:xfrm>
            <a:off x="444606" y="142852"/>
            <a:ext cx="9151864" cy="646331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lnSpc>
                <a:spcPct val="100000"/>
              </a:lnSpc>
              <a:defRPr/>
            </a:pPr>
            <a:r>
              <a:rPr lang="fr-FR" sz="3600" b="1" dirty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Devant les lésions du membre inférieur </a:t>
            </a:r>
          </a:p>
        </p:txBody>
      </p:sp>
      <p:sp>
        <p:nvSpPr>
          <p:cNvPr id="152581" name="Rectangle 19"/>
          <p:cNvSpPr>
            <a:spLocks noChangeArrowheads="1"/>
          </p:cNvSpPr>
          <p:nvPr/>
        </p:nvSpPr>
        <p:spPr bwMode="auto">
          <a:xfrm>
            <a:off x="309530" y="1142984"/>
            <a:ext cx="8962525" cy="3970318"/>
          </a:xfrm>
          <a:prstGeom prst="rect">
            <a:avLst/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indent="457200">
              <a:buFont typeface="Arial" pitchFamily="34" charset="0"/>
              <a:buChar char="•"/>
              <a:tabLst>
                <a:tab pos="457200" algn="l"/>
              </a:tabLst>
            </a:pPr>
            <a:r>
              <a:rPr lang="fr-FR" sz="3600" b="1" dirty="0">
                <a:ln>
                  <a:solidFill>
                    <a:srgbClr val="0000FF"/>
                  </a:solidFill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Immobiliser le membre atteint dans </a:t>
            </a:r>
            <a:r>
              <a:rPr lang="fr-FR" sz="3600" b="1" dirty="0" smtClean="0">
                <a:ln>
                  <a:solidFill>
                    <a:srgbClr val="0000FF"/>
                  </a:solidFill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</a:t>
            </a:r>
          </a:p>
          <a:p>
            <a:pPr indent="457200">
              <a:tabLst>
                <a:tab pos="457200" algn="l"/>
              </a:tabLst>
            </a:pPr>
            <a:r>
              <a:rPr lang="fr-FR" sz="3600" b="1" dirty="0" smtClean="0">
                <a:ln>
                  <a:solidFill>
                    <a:srgbClr val="0000FF"/>
                  </a:solidFill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la </a:t>
            </a:r>
            <a:r>
              <a:rPr lang="fr-FR" sz="3600" b="1" dirty="0">
                <a:ln>
                  <a:solidFill>
                    <a:srgbClr val="0000FF"/>
                  </a:solidFill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position où il le </a:t>
            </a:r>
            <a:r>
              <a:rPr lang="fr-FR" sz="3600" b="1" dirty="0" smtClean="0">
                <a:ln>
                  <a:solidFill>
                    <a:srgbClr val="0000FF"/>
                  </a:solidFill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trouve.</a:t>
            </a:r>
          </a:p>
          <a:p>
            <a:pPr indent="457200">
              <a:buFont typeface="Arial" pitchFamily="34" charset="0"/>
              <a:buChar char="•"/>
              <a:tabLst>
                <a:tab pos="457200" algn="l"/>
              </a:tabLst>
            </a:pPr>
            <a:r>
              <a:rPr lang="fr-FR" sz="3600" b="1" dirty="0" smtClean="0">
                <a:ln>
                  <a:solidFill>
                    <a:srgbClr val="0000FF"/>
                  </a:solidFill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Caler </a:t>
            </a:r>
            <a:r>
              <a:rPr lang="fr-FR" sz="3600" b="1" dirty="0">
                <a:ln>
                  <a:solidFill>
                    <a:srgbClr val="0000FF"/>
                  </a:solidFill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le membre atteint sans oublier le pied,</a:t>
            </a:r>
          </a:p>
          <a:p>
            <a:pPr indent="457200">
              <a:buFont typeface="Arial" pitchFamily="34" charset="0"/>
              <a:buChar char="•"/>
              <a:tabLst>
                <a:tab pos="457200" algn="l"/>
              </a:tabLst>
            </a:pPr>
            <a:r>
              <a:rPr lang="fr-FR" sz="3600" b="1" dirty="0">
                <a:ln>
                  <a:solidFill>
                    <a:srgbClr val="0000FF"/>
                  </a:solidFill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Couvrir la victime.</a:t>
            </a:r>
          </a:p>
          <a:p>
            <a:pPr indent="457200">
              <a:buFont typeface="Arial" pitchFamily="34" charset="0"/>
              <a:buChar char="•"/>
              <a:tabLst>
                <a:tab pos="457200" algn="l"/>
              </a:tabLst>
            </a:pPr>
            <a:r>
              <a:rPr lang="fr-FR" sz="3600" b="1" dirty="0">
                <a:ln>
                  <a:solidFill>
                    <a:srgbClr val="0000FF"/>
                  </a:solidFill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Alerter les secours spécialisés.</a:t>
            </a:r>
          </a:p>
          <a:p>
            <a:pPr indent="457200">
              <a:buFont typeface="Arial" pitchFamily="34" charset="0"/>
              <a:buChar char="•"/>
              <a:tabLst>
                <a:tab pos="457200" algn="l"/>
              </a:tabLst>
            </a:pPr>
            <a:r>
              <a:rPr lang="fr-FR" sz="3600" b="1" dirty="0">
                <a:ln>
                  <a:solidFill>
                    <a:srgbClr val="0000FF"/>
                  </a:solidFill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Surveille la victime,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3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338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52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3873" grpId="0" animBg="1"/>
      <p:bldP spid="152581" grpId="0" animBg="1"/>
    </p:bldLst>
  </p:timing>
</p:sld>
</file>

<file path=ppt/theme/theme1.xml><?xml version="1.0" encoding="utf-8"?>
<a:theme xmlns:a="http://schemas.openxmlformats.org/drawingml/2006/main" name="Thème Office">
  <a:themeElements>
    <a:clrScheme name="Personnalisé 2">
      <a:dk1>
        <a:srgbClr val="FFFFFF"/>
      </a:dk1>
      <a:lt1>
        <a:srgbClr val="FFFF00"/>
      </a:lt1>
      <a:dk2>
        <a:srgbClr val="FFFFFF"/>
      </a:dk2>
      <a:lt2>
        <a:srgbClr val="FFFFFF"/>
      </a:lt2>
      <a:accent1>
        <a:srgbClr val="FFFFFF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ersonnalisé 1">
      <a:majorFont>
        <a:latin typeface="Comic Sans MS"/>
        <a:ea typeface=""/>
        <a:cs typeface=""/>
      </a:majorFont>
      <a:minorFont>
        <a:latin typeface="Calibri"/>
        <a:ea typeface=""/>
        <a:cs typeface="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288</TotalTime>
  <Words>356</Words>
  <Application>Microsoft Office PowerPoint</Application>
  <PresentationFormat>Format A4 (210 x 297 mm)</PresentationFormat>
  <Paragraphs>78</Paragraphs>
  <Slides>14</Slides>
  <Notes>10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14</vt:i4>
      </vt:variant>
    </vt:vector>
  </HeadingPairs>
  <TitlesOfParts>
    <vt:vector size="15" baseType="lpstr">
      <vt:lpstr>Thème Office</vt:lpstr>
      <vt:lpstr>Diapositive 1</vt:lpstr>
      <vt:lpstr>Diapositive 2</vt:lpstr>
      <vt:lpstr>Diapositive 3</vt:lpstr>
      <vt:lpstr>Diapositive 4</vt:lpstr>
      <vt:lpstr>Diapositive 5</vt:lpstr>
      <vt:lpstr>Diapositive 6</vt:lpstr>
      <vt:lpstr>Diapositive 7</vt:lpstr>
      <vt:lpstr>Diapositive 8</vt:lpstr>
      <vt:lpstr>Diapositive 9</vt:lpstr>
      <vt:lpstr>Diapositive 10</vt:lpstr>
      <vt:lpstr>Diapositive 11</vt:lpstr>
      <vt:lpstr>Diapositive 12</vt:lpstr>
      <vt:lpstr>Diapositive 13</vt:lpstr>
      <vt:lpstr>Diapositive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1</dc:title>
  <cp:lastModifiedBy>user</cp:lastModifiedBy>
  <cp:revision>99</cp:revision>
  <dcterms:modified xsi:type="dcterms:W3CDTF">2015-02-08T19:29:13Z</dcterms:modified>
</cp:coreProperties>
</file>